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335" r:id="rId5"/>
    <p:sldId id="336" r:id="rId6"/>
    <p:sldId id="339" r:id="rId7"/>
    <p:sldId id="351" r:id="rId8"/>
    <p:sldId id="348" r:id="rId9"/>
    <p:sldId id="363" r:id="rId10"/>
    <p:sldId id="352" r:id="rId11"/>
    <p:sldId id="353" r:id="rId12"/>
    <p:sldId id="362" r:id="rId13"/>
    <p:sldId id="355" r:id="rId14"/>
    <p:sldId id="364" r:id="rId15"/>
    <p:sldId id="359" r:id="rId16"/>
    <p:sldId id="356" r:id="rId17"/>
    <p:sldId id="357" r:id="rId18"/>
    <p:sldId id="350" r:id="rId19"/>
    <p:sldId id="354" r:id="rId20"/>
    <p:sldId id="358" r:id="rId21"/>
    <p:sldId id="360" r:id="rId22"/>
    <p:sldId id="349" r:id="rId23"/>
    <p:sldId id="361" r:id="rId24"/>
    <p:sldId id="34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95394" autoAdjust="0"/>
  </p:normalViewPr>
  <p:slideViewPr>
    <p:cSldViewPr snapToGrid="0">
      <p:cViewPr varScale="1">
        <p:scale>
          <a:sx n="103" d="100"/>
          <a:sy n="103" d="100"/>
        </p:scale>
        <p:origin x="88" y="148"/>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1/1/2026</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 went from 3 disparate datasets to one functioning dataset – </a:t>
            </a:r>
            <a:br>
              <a:rPr lang="en-US" dirty="0"/>
            </a:br>
            <a:r>
              <a:rPr lang="en-US" dirty="0"/>
              <a:t>Explain the centroid join with the predicate of within to allow for joining center points to WITHIN the geometrical shape of a neighborhood</a:t>
            </a:r>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111784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45779-63D7-B095-3526-D1B76A6FF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1CCF7-C924-2CE0-5DDA-2D617EB4CA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3ABFF-7A29-6611-6C53-1EF031ACB6B1}"/>
              </a:ext>
            </a:extLst>
          </p:cNvPr>
          <p:cNvSpPr>
            <a:spLocks noGrp="1"/>
          </p:cNvSpPr>
          <p:nvPr>
            <p:ph type="body" idx="1"/>
          </p:nvPr>
        </p:nvSpPr>
        <p:spPr/>
        <p:txBody>
          <a:bodyPr/>
          <a:lstStyle/>
          <a:p>
            <a:r>
              <a:rPr lang="en-US" dirty="0"/>
              <a:t>This is where we went from 3 disparate datasets to one functioning dataset – </a:t>
            </a:r>
            <a:br>
              <a:rPr lang="en-US" dirty="0"/>
            </a:br>
            <a:r>
              <a:rPr lang="en-US" dirty="0"/>
              <a:t>Explain the centroid join with the predicate of within to allow for joining center points to WITHIN the geometrical shape of a neighborhood</a:t>
            </a:r>
          </a:p>
        </p:txBody>
      </p:sp>
      <p:sp>
        <p:nvSpPr>
          <p:cNvPr id="4" name="Slide Number Placeholder 3">
            <a:extLst>
              <a:ext uri="{FF2B5EF4-FFF2-40B4-BE49-F238E27FC236}">
                <a16:creationId xmlns:a16="http://schemas.microsoft.com/office/drawing/2014/main" id="{FA7C05E5-927D-B304-762C-5A397B52214B}"/>
              </a:ext>
            </a:extLst>
          </p:cNvPr>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3465321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ata.cityofnewyork.us/Environment/New-York-City-s-Flood-Vulnerability-Index/mrjc-v9pm/about_dat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ata.cityofnewyork.us/City-Government/2020-Neighborhood-Tabulation-Areas-NTAs-/9nt8-h7nd" TargetMode="External"/><Relationship Id="rId2" Type="http://schemas.openxmlformats.org/officeDocument/2006/relationships/hyperlink" Target="https://data.cityofnewyork.us/City-Government/Building-Footprints-Map-/jh45-qr5r" TargetMode="External"/><Relationship Id="rId1" Type="http://schemas.openxmlformats.org/officeDocument/2006/relationships/slideLayout" Target="../slideLayouts/slideLayout2.xml"/><Relationship Id="rId6" Type="http://schemas.openxmlformats.org/officeDocument/2006/relationships/hyperlink" Target="https://github.com/rowens2025/" TargetMode="External"/><Relationship Id="rId5" Type="http://schemas.openxmlformats.org/officeDocument/2006/relationships/hyperlink" Target="http://www.powervisualize.com/" TargetMode="External"/><Relationship Id="rId4" Type="http://schemas.openxmlformats.org/officeDocument/2006/relationships/hyperlink" Target="https://data.cityofnewyork.us/Environment/NYC-Stormwater-Flood-Maps/9i7c-xyvv/about_dat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239265" y="960120"/>
            <a:ext cx="6647935" cy="3056343"/>
          </a:xfrm>
        </p:spPr>
        <p:txBody>
          <a:bodyPr/>
          <a:lstStyle/>
          <a:p>
            <a:r>
              <a:rPr lang="en-US" dirty="0"/>
              <a:t>NYC </a:t>
            </a:r>
            <a:br>
              <a:rPr lang="en-US" dirty="0"/>
            </a:br>
            <a:r>
              <a:rPr lang="en-US" dirty="0"/>
              <a:t>FLOOD RISK</a:t>
            </a:r>
            <a:br>
              <a:rPr lang="en-US" dirty="0"/>
            </a:br>
            <a:r>
              <a:rPr lang="en-US" dirty="0"/>
              <a:t>Exploration in Python</a:t>
            </a:r>
            <a:br>
              <a:rPr lang="en-US" dirty="0"/>
            </a:br>
            <a:endParaRPr lang="en-US" dirty="0"/>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1DC02AE-806F-9650-A618-8442E1D89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80E476-1B49-2006-5CB7-6035F23C051A}"/>
              </a:ext>
            </a:extLst>
          </p:cNvPr>
          <p:cNvSpPr>
            <a:spLocks noGrp="1"/>
          </p:cNvSpPr>
          <p:nvPr>
            <p:ph type="title"/>
          </p:nvPr>
        </p:nvSpPr>
        <p:spPr>
          <a:xfrm>
            <a:off x="893064" y="72518"/>
            <a:ext cx="8297380" cy="688175"/>
          </a:xfrm>
        </p:spPr>
        <p:txBody>
          <a:bodyPr/>
          <a:lstStyle/>
          <a:p>
            <a:r>
              <a:rPr lang="en-US" dirty="0"/>
              <a:t>Findings and Visualizations</a:t>
            </a:r>
            <a:endParaRPr lang="en-ZA" dirty="0"/>
          </a:p>
        </p:txBody>
      </p:sp>
      <p:sp>
        <p:nvSpPr>
          <p:cNvPr id="3" name="Slide Number Placeholder 2">
            <a:extLst>
              <a:ext uri="{FF2B5EF4-FFF2-40B4-BE49-F238E27FC236}">
                <a16:creationId xmlns:a16="http://schemas.microsoft.com/office/drawing/2014/main" id="{AF091914-58D6-4E48-8EF5-2FCD059C1DDE}"/>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dirty="0"/>
          </a:p>
        </p:txBody>
      </p:sp>
      <p:graphicFrame>
        <p:nvGraphicFramePr>
          <p:cNvPr id="7" name="Table 6">
            <a:extLst>
              <a:ext uri="{FF2B5EF4-FFF2-40B4-BE49-F238E27FC236}">
                <a16:creationId xmlns:a16="http://schemas.microsoft.com/office/drawing/2014/main" id="{06CFE37F-ECFC-17B6-FC42-DA7EE4645625}"/>
              </a:ext>
            </a:extLst>
          </p:cNvPr>
          <p:cNvGraphicFramePr>
            <a:graphicFrameLocks noGrp="1"/>
          </p:cNvGraphicFramePr>
          <p:nvPr>
            <p:extLst>
              <p:ext uri="{D42A27DB-BD31-4B8C-83A1-F6EECF244321}">
                <p14:modId xmlns:p14="http://schemas.microsoft.com/office/powerpoint/2010/main" val="3351351370"/>
              </p:ext>
            </p:extLst>
          </p:nvPr>
        </p:nvGraphicFramePr>
        <p:xfrm>
          <a:off x="1445741" y="1074440"/>
          <a:ext cx="6796218" cy="5172182"/>
        </p:xfrm>
        <a:graphic>
          <a:graphicData uri="http://schemas.openxmlformats.org/drawingml/2006/table">
            <a:tbl>
              <a:tblPr>
                <a:tableStyleId>{3B4B98B0-60AC-42C2-AFA5-B58CD77FA1E5}</a:tableStyleId>
              </a:tblPr>
              <a:tblGrid>
                <a:gridCol w="1132703">
                  <a:extLst>
                    <a:ext uri="{9D8B030D-6E8A-4147-A177-3AD203B41FA5}">
                      <a16:colId xmlns:a16="http://schemas.microsoft.com/office/drawing/2014/main" val="4085975068"/>
                    </a:ext>
                  </a:extLst>
                </a:gridCol>
                <a:gridCol w="1132703">
                  <a:extLst>
                    <a:ext uri="{9D8B030D-6E8A-4147-A177-3AD203B41FA5}">
                      <a16:colId xmlns:a16="http://schemas.microsoft.com/office/drawing/2014/main" val="3586364838"/>
                    </a:ext>
                  </a:extLst>
                </a:gridCol>
                <a:gridCol w="1132703">
                  <a:extLst>
                    <a:ext uri="{9D8B030D-6E8A-4147-A177-3AD203B41FA5}">
                      <a16:colId xmlns:a16="http://schemas.microsoft.com/office/drawing/2014/main" val="553567646"/>
                    </a:ext>
                  </a:extLst>
                </a:gridCol>
                <a:gridCol w="1132703">
                  <a:extLst>
                    <a:ext uri="{9D8B030D-6E8A-4147-A177-3AD203B41FA5}">
                      <a16:colId xmlns:a16="http://schemas.microsoft.com/office/drawing/2014/main" val="392625901"/>
                    </a:ext>
                  </a:extLst>
                </a:gridCol>
                <a:gridCol w="1132703">
                  <a:extLst>
                    <a:ext uri="{9D8B030D-6E8A-4147-A177-3AD203B41FA5}">
                      <a16:colId xmlns:a16="http://schemas.microsoft.com/office/drawing/2014/main" val="150723779"/>
                    </a:ext>
                  </a:extLst>
                </a:gridCol>
                <a:gridCol w="1132703">
                  <a:extLst>
                    <a:ext uri="{9D8B030D-6E8A-4147-A177-3AD203B41FA5}">
                      <a16:colId xmlns:a16="http://schemas.microsoft.com/office/drawing/2014/main" val="2127321224"/>
                    </a:ext>
                  </a:extLst>
                </a:gridCol>
              </a:tblGrid>
              <a:tr h="337212">
                <a:tc>
                  <a:txBody>
                    <a:bodyPr/>
                    <a:lstStyle/>
                    <a:p>
                      <a:pPr algn="r" fontAlgn="ctr">
                        <a:buNone/>
                      </a:pPr>
                      <a:r>
                        <a:rPr lang="en-US" sz="700" b="1" u="none" strike="noStrike" dirty="0">
                          <a:effectLst/>
                        </a:rPr>
                        <a:t>NTA Code</a:t>
                      </a:r>
                      <a:endParaRPr lang="en-US" sz="700" b="1" i="0" u="none" strike="noStrike" dirty="0">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b="1" u="none" strike="noStrike" dirty="0">
                          <a:effectLst/>
                        </a:rPr>
                        <a:t>NTA Name</a:t>
                      </a:r>
                      <a:endParaRPr lang="en-US" sz="700" b="1" i="0" u="none" strike="noStrike" dirty="0">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b="1" u="none" strike="noStrike" dirty="0">
                          <a:effectLst/>
                        </a:rPr>
                        <a:t>Borough</a:t>
                      </a:r>
                      <a:endParaRPr lang="en-US" sz="700" b="1" i="0" u="none" strike="noStrike" dirty="0">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b="1" u="none" strike="noStrike" dirty="0">
                          <a:effectLst/>
                        </a:rPr>
                        <a:t>Built Area Ratio</a:t>
                      </a:r>
                      <a:endParaRPr lang="en-US" sz="700" b="1" i="0" u="none" strike="noStrike" dirty="0">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b="1" i="0" u="none" strike="noStrike" dirty="0" err="1">
                          <a:solidFill>
                            <a:srgbClr val="000000"/>
                          </a:solidFill>
                          <a:effectLst/>
                          <a:latin typeface="Segoe UI" panose="020B0502040204020203" pitchFamily="34" charset="0"/>
                        </a:rPr>
                        <a:t>Prct</a:t>
                      </a:r>
                      <a:r>
                        <a:rPr lang="en-US" sz="700" b="1" i="0" u="none" strike="noStrike" dirty="0">
                          <a:solidFill>
                            <a:srgbClr val="000000"/>
                          </a:solidFill>
                          <a:effectLst/>
                          <a:latin typeface="Segoe UI" panose="020B0502040204020203" pitchFamily="34" charset="0"/>
                        </a:rPr>
                        <a:t> Foot Print Flooded</a:t>
                      </a:r>
                    </a:p>
                  </a:txBody>
                  <a:tcPr marL="6350" marR="6350" marT="6350" marB="0" anchor="ctr"/>
                </a:tc>
                <a:tc>
                  <a:txBody>
                    <a:bodyPr/>
                    <a:lstStyle/>
                    <a:p>
                      <a:pPr algn="r" fontAlgn="ctr">
                        <a:buNone/>
                      </a:pPr>
                      <a:r>
                        <a:rPr lang="en-US" sz="700" b="1" u="none" strike="noStrike" dirty="0">
                          <a:effectLst/>
                        </a:rPr>
                        <a:t>Risk </a:t>
                      </a:r>
                      <a:br>
                        <a:rPr lang="en-US" sz="700" b="1" u="none" strike="noStrike" dirty="0">
                          <a:effectLst/>
                        </a:rPr>
                      </a:br>
                      <a:r>
                        <a:rPr lang="en-US" sz="700" b="1" u="none" strike="noStrike" dirty="0">
                          <a:effectLst/>
                        </a:rPr>
                        <a:t>Score</a:t>
                      </a:r>
                      <a:endParaRPr lang="en-US" sz="700" b="1" i="0" u="none" strike="noStrike" dirty="0">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1997276062"/>
                  </a:ext>
                </a:extLst>
              </a:tr>
              <a:tr h="337212">
                <a:tc>
                  <a:txBody>
                    <a:bodyPr/>
                    <a:lstStyle/>
                    <a:p>
                      <a:pPr algn="r" fontAlgn="ctr">
                        <a:buNone/>
                      </a:pPr>
                      <a:r>
                        <a:rPr lang="en-US" sz="700" u="none" strike="noStrike">
                          <a:effectLst/>
                        </a:rPr>
                        <a:t>QN0161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Sunnyside Yards (North)</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Queens</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0.301443</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0.309469</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dirty="0">
                          <a:effectLst/>
                        </a:rPr>
                        <a:t>0.093287</a:t>
                      </a:r>
                      <a:endParaRPr lang="en-US" sz="700" b="0" i="0" u="none" strike="noStrike" dirty="0">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2903918797"/>
                  </a:ext>
                </a:extLst>
              </a:tr>
              <a:tr h="337212">
                <a:tc>
                  <a:txBody>
                    <a:bodyPr/>
                    <a:lstStyle/>
                    <a:p>
                      <a:pPr algn="r" fontAlgn="ctr">
                        <a:buNone/>
                      </a:pPr>
                      <a:r>
                        <a:rPr lang="en-US" sz="700" u="none" strike="noStrike">
                          <a:effectLst/>
                        </a:rPr>
                        <a:t>MN0401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Chelsea-Hudson Yards</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Manhattan</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dirty="0">
                          <a:effectLst/>
                        </a:rPr>
                        <a:t>0.444458</a:t>
                      </a:r>
                      <a:endParaRPr lang="en-US" sz="700" b="0" i="0" u="none" strike="noStrike" dirty="0">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0.198664</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0.088298</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1140578934"/>
                  </a:ext>
                </a:extLst>
              </a:tr>
              <a:tr h="337212">
                <a:tc>
                  <a:txBody>
                    <a:bodyPr/>
                    <a:lstStyle/>
                    <a:p>
                      <a:pPr algn="r" fontAlgn="ctr">
                        <a:buNone/>
                      </a:pPr>
                      <a:r>
                        <a:rPr lang="en-US" sz="700" u="none" strike="noStrike">
                          <a:effectLst/>
                        </a:rPr>
                        <a:t>QN0102</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Old Astoria-Hallets Point</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Queens</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0.294674</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0.257414</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0.075853</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525475175"/>
                  </a:ext>
                </a:extLst>
              </a:tr>
              <a:tr h="337212">
                <a:tc>
                  <a:txBody>
                    <a:bodyPr/>
                    <a:lstStyle/>
                    <a:p>
                      <a:pPr algn="r" fontAlgn="ctr">
                        <a:buNone/>
                      </a:pPr>
                      <a:r>
                        <a:rPr lang="en-US" sz="700" u="none" strike="noStrike" dirty="0">
                          <a:effectLst/>
                        </a:rPr>
                        <a:t>K0103</a:t>
                      </a:r>
                      <a:endParaRPr lang="en-US" sz="700" b="0" i="0" u="none" strike="noStrike" dirty="0">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South Williamsburg</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Brooklyn</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0.356268</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0.166246</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0.059228</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2810291728"/>
                  </a:ext>
                </a:extLst>
              </a:tr>
              <a:tr h="232836">
                <a:tc>
                  <a:txBody>
                    <a:bodyPr/>
                    <a:lstStyle/>
                    <a:p>
                      <a:pPr algn="r" fontAlgn="ctr">
                        <a:buNone/>
                      </a:pPr>
                      <a:r>
                        <a:rPr lang="en-US" sz="700" u="none" strike="noStrike">
                          <a:effectLst/>
                        </a:rPr>
                        <a:t>QN1201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Jamaica</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Queens</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0.3134</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0.116817</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0.03661</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592239907"/>
                  </a:ext>
                </a:extLst>
              </a:tr>
              <a:tr h="547568">
                <a:tc>
                  <a:txBody>
                    <a:bodyPr/>
                    <a:lstStyle/>
                    <a:p>
                      <a:pPr algn="r" fontAlgn="ctr">
                        <a:buNone/>
                      </a:pPr>
                      <a:r>
                        <a:rPr lang="en-US" sz="700" u="none" strike="noStrike">
                          <a:effectLst/>
                        </a:rPr>
                        <a:t>MN0601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Stuyvesant Town-Peter Cooper Village</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Manhattan</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0.205679</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0.177853</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0.036581</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3674790666"/>
                  </a:ext>
                </a:extLst>
              </a:tr>
              <a:tr h="232836">
                <a:tc>
                  <a:txBody>
                    <a:bodyPr/>
                    <a:lstStyle/>
                    <a:p>
                      <a:pPr algn="r" fontAlgn="ctr">
                        <a:buNone/>
                      </a:pPr>
                      <a:r>
                        <a:rPr lang="en-US" sz="700" u="none" strike="noStrike">
                          <a:effectLst/>
                        </a:rPr>
                        <a:t>QN0601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Rego Park</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Queens</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0.275499</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0.129549</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0.035691</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3082186927"/>
                  </a:ext>
                </a:extLst>
              </a:tr>
              <a:tr h="232836">
                <a:tc>
                  <a:txBody>
                    <a:bodyPr/>
                    <a:lstStyle/>
                    <a:p>
                      <a:pPr algn="r" fontAlgn="ctr">
                        <a:buNone/>
                      </a:pPr>
                      <a:r>
                        <a:rPr lang="en-US" sz="700" u="none" strike="noStrike">
                          <a:effectLst/>
                        </a:rPr>
                        <a:t>BX0502</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Mount Hope</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Bronx</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0.351019</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0.097271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0.034144</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3445701927"/>
                  </a:ext>
                </a:extLst>
              </a:tr>
              <a:tr h="232836">
                <a:tc>
                  <a:txBody>
                    <a:bodyPr/>
                    <a:lstStyle/>
                    <a:p>
                      <a:pPr algn="r" fontAlgn="ctr">
                        <a:buNone/>
                      </a:pPr>
                      <a:r>
                        <a:rPr lang="en-US" sz="700" u="none" strike="noStrike">
                          <a:effectLst/>
                        </a:rPr>
                        <a:t>QN0401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Elmhurst</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Queens</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0.328939</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0.098904</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0.032533</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1261572259"/>
                  </a:ext>
                </a:extLst>
              </a:tr>
              <a:tr h="232836">
                <a:tc>
                  <a:txBody>
                    <a:bodyPr/>
                    <a:lstStyle/>
                    <a:p>
                      <a:pPr algn="r" fontAlgn="ctr">
                        <a:buNone/>
                      </a:pPr>
                      <a:r>
                        <a:rPr lang="en-US" sz="700" u="none" strike="noStrike">
                          <a:effectLst/>
                        </a:rPr>
                        <a:t>MN0203</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West Village</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Manhattan</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0.416286</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0.073578</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0.03063</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3576541837"/>
                  </a:ext>
                </a:extLst>
              </a:tr>
              <a:tr h="232836">
                <a:tc>
                  <a:txBody>
                    <a:bodyPr/>
                    <a:lstStyle/>
                    <a:p>
                      <a:pPr algn="r" fontAlgn="ctr">
                        <a:buNone/>
                      </a:pPr>
                      <a:r>
                        <a:rPr lang="en-US" sz="700" u="none" strike="noStrike">
                          <a:effectLst/>
                        </a:rPr>
                        <a:t>MN0402</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Hell's Kitchen</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Manhattan</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0.475031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0.062336</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0.029612</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3000013679"/>
                  </a:ext>
                </a:extLst>
              </a:tr>
              <a:tr h="232836">
                <a:tc>
                  <a:txBody>
                    <a:bodyPr/>
                    <a:lstStyle/>
                    <a:p>
                      <a:pPr algn="r" fontAlgn="ctr">
                        <a:buNone/>
                      </a:pPr>
                      <a:r>
                        <a:rPr lang="en-US" sz="700" u="none" strike="noStrike">
                          <a:effectLst/>
                        </a:rPr>
                        <a:t>QN0501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Maspeth</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Queens</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0.33442</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0.087927</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0.029405</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2893082291"/>
                  </a:ext>
                </a:extLst>
              </a:tr>
              <a:tr h="505818">
                <a:tc>
                  <a:txBody>
                    <a:bodyPr/>
                    <a:lstStyle/>
                    <a:p>
                      <a:pPr algn="r" fontAlgn="ctr">
                        <a:buNone/>
                      </a:pPr>
                      <a:r>
                        <a:rPr lang="en-US" sz="700" u="none" strike="noStrike">
                          <a:effectLst/>
                        </a:rPr>
                        <a:t>MN0701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Upper West Side-Lincoln Square</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Manhattan</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0.38747</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0.075419</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0.029223</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4264641453"/>
                  </a:ext>
                </a:extLst>
              </a:tr>
              <a:tr h="232836">
                <a:tc>
                  <a:txBody>
                    <a:bodyPr/>
                    <a:lstStyle/>
                    <a:p>
                      <a:pPr algn="r" fontAlgn="ctr">
                        <a:buNone/>
                      </a:pPr>
                      <a:r>
                        <a:rPr lang="en-US" sz="700" u="none" strike="noStrike">
                          <a:effectLst/>
                        </a:rPr>
                        <a:t>BK0102</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Williamsburg</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Brooklyn</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0.359665</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0.081145</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0.029185</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3246729786"/>
                  </a:ext>
                </a:extLst>
              </a:tr>
              <a:tr h="337212">
                <a:tc>
                  <a:txBody>
                    <a:bodyPr/>
                    <a:lstStyle/>
                    <a:p>
                      <a:pPr algn="r" fontAlgn="ctr">
                        <a:buNone/>
                      </a:pPr>
                      <a:r>
                        <a:rPr lang="en-US" sz="700" u="none" strike="noStrike">
                          <a:effectLst/>
                        </a:rPr>
                        <a:t>BX1161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Hutchinson Metro Center</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Bronx</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0.150508</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0.188473</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0.028367</a:t>
                      </a:r>
                      <a:endParaRPr lang="en-US" sz="700" b="0" i="0" u="none" strike="noStrike">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1693689770"/>
                  </a:ext>
                </a:extLst>
              </a:tr>
              <a:tr h="232836">
                <a:tc>
                  <a:txBody>
                    <a:bodyPr/>
                    <a:lstStyle/>
                    <a:p>
                      <a:pPr algn="r" fontAlgn="ctr">
                        <a:buNone/>
                      </a:pPr>
                      <a:r>
                        <a:rPr lang="en-US" sz="700" u="none" strike="noStrike">
                          <a:effectLst/>
                        </a:rPr>
                        <a:t>QN0202</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Sunnyside</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Queens</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a:effectLst/>
                        </a:rPr>
                        <a:t>0.303371</a:t>
                      </a:r>
                      <a:endParaRPr lang="en-US" sz="700" b="0" i="0" u="none" strike="noStrike">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dirty="0">
                          <a:effectLst/>
                        </a:rPr>
                        <a:t>0.092197</a:t>
                      </a:r>
                      <a:endParaRPr lang="en-US" sz="700" b="0" i="0" u="none" strike="noStrike" dirty="0">
                        <a:solidFill>
                          <a:srgbClr val="000000"/>
                        </a:solidFill>
                        <a:effectLst/>
                        <a:latin typeface="Segoe UI" panose="020B0502040204020203" pitchFamily="34" charset="0"/>
                      </a:endParaRPr>
                    </a:p>
                  </a:txBody>
                  <a:tcPr marL="6350" marR="6350" marT="6350" marB="0" anchor="ctr"/>
                </a:tc>
                <a:tc>
                  <a:txBody>
                    <a:bodyPr/>
                    <a:lstStyle/>
                    <a:p>
                      <a:pPr algn="r" fontAlgn="ctr">
                        <a:buNone/>
                      </a:pPr>
                      <a:r>
                        <a:rPr lang="en-US" sz="700" u="none" strike="noStrike" dirty="0">
                          <a:effectLst/>
                        </a:rPr>
                        <a:t>0.02797</a:t>
                      </a:r>
                      <a:endParaRPr lang="en-US" sz="700" b="0" i="0" u="none" strike="noStrike" dirty="0">
                        <a:solidFill>
                          <a:srgbClr val="000000"/>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3394409849"/>
                  </a:ext>
                </a:extLst>
              </a:tr>
            </a:tbl>
          </a:graphicData>
        </a:graphic>
      </p:graphicFrame>
    </p:spTree>
    <p:extLst>
      <p:ext uri="{BB962C8B-B14F-4D97-AF65-F5344CB8AC3E}">
        <p14:creationId xmlns:p14="http://schemas.microsoft.com/office/powerpoint/2010/main" val="272527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9A6E9E6-A762-4F49-DABE-E1DD49D5F2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92D77-1056-4898-C129-4A5059720EA5}"/>
              </a:ext>
            </a:extLst>
          </p:cNvPr>
          <p:cNvSpPr>
            <a:spLocks noGrp="1"/>
          </p:cNvSpPr>
          <p:nvPr>
            <p:ph type="title"/>
          </p:nvPr>
        </p:nvSpPr>
        <p:spPr>
          <a:xfrm>
            <a:off x="893064" y="72518"/>
            <a:ext cx="8297380" cy="688175"/>
          </a:xfrm>
        </p:spPr>
        <p:txBody>
          <a:bodyPr/>
          <a:lstStyle/>
          <a:p>
            <a:r>
              <a:rPr lang="en-US" dirty="0"/>
              <a:t>Findings and Visualizations</a:t>
            </a:r>
            <a:endParaRPr lang="en-ZA" dirty="0"/>
          </a:p>
        </p:txBody>
      </p:sp>
      <p:sp>
        <p:nvSpPr>
          <p:cNvPr id="3" name="Slide Number Placeholder 2">
            <a:extLst>
              <a:ext uri="{FF2B5EF4-FFF2-40B4-BE49-F238E27FC236}">
                <a16:creationId xmlns:a16="http://schemas.microsoft.com/office/drawing/2014/main" id="{68B5A4F7-3C60-4AB5-D65F-167D31859F64}"/>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pic>
        <p:nvPicPr>
          <p:cNvPr id="6" name="Picture 5">
            <a:extLst>
              <a:ext uri="{FF2B5EF4-FFF2-40B4-BE49-F238E27FC236}">
                <a16:creationId xmlns:a16="http://schemas.microsoft.com/office/drawing/2014/main" id="{1D0BC4B2-D17A-B4E2-9B89-766D669861CA}"/>
              </a:ext>
            </a:extLst>
          </p:cNvPr>
          <p:cNvPicPr>
            <a:picLocks noChangeAspect="1"/>
          </p:cNvPicPr>
          <p:nvPr/>
        </p:nvPicPr>
        <p:blipFill>
          <a:blip r:embed="rId2"/>
          <a:stretch>
            <a:fillRect/>
          </a:stretch>
        </p:blipFill>
        <p:spPr>
          <a:xfrm>
            <a:off x="1964723" y="943120"/>
            <a:ext cx="7420233" cy="5485945"/>
          </a:xfrm>
          <a:prstGeom prst="rect">
            <a:avLst/>
          </a:prstGeom>
        </p:spPr>
      </p:pic>
    </p:spTree>
    <p:extLst>
      <p:ext uri="{BB962C8B-B14F-4D97-AF65-F5344CB8AC3E}">
        <p14:creationId xmlns:p14="http://schemas.microsoft.com/office/powerpoint/2010/main" val="377420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D4719CF-CCBE-51B7-54C9-B0C7604F1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41AC44-6593-0E95-64D7-35AEB5449EAD}"/>
              </a:ext>
            </a:extLst>
          </p:cNvPr>
          <p:cNvSpPr>
            <a:spLocks noGrp="1"/>
          </p:cNvSpPr>
          <p:nvPr>
            <p:ph type="title"/>
          </p:nvPr>
        </p:nvSpPr>
        <p:spPr>
          <a:xfrm>
            <a:off x="893064" y="72518"/>
            <a:ext cx="8297380" cy="688175"/>
          </a:xfrm>
        </p:spPr>
        <p:txBody>
          <a:bodyPr/>
          <a:lstStyle/>
          <a:p>
            <a:r>
              <a:rPr lang="en-US" dirty="0"/>
              <a:t>Findings and Visualizations</a:t>
            </a:r>
            <a:endParaRPr lang="en-ZA" dirty="0"/>
          </a:p>
        </p:txBody>
      </p:sp>
      <p:sp>
        <p:nvSpPr>
          <p:cNvPr id="3" name="Slide Number Placeholder 2">
            <a:extLst>
              <a:ext uri="{FF2B5EF4-FFF2-40B4-BE49-F238E27FC236}">
                <a16:creationId xmlns:a16="http://schemas.microsoft.com/office/drawing/2014/main" id="{0DCE4C98-7B69-B2B2-1FFF-E398D6FCD29F}"/>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dirty="0"/>
          </a:p>
        </p:txBody>
      </p:sp>
      <p:pic>
        <p:nvPicPr>
          <p:cNvPr id="6" name="Picture 5">
            <a:extLst>
              <a:ext uri="{FF2B5EF4-FFF2-40B4-BE49-F238E27FC236}">
                <a16:creationId xmlns:a16="http://schemas.microsoft.com/office/drawing/2014/main" id="{46FE0AAF-B16A-73CF-C544-ACFDE8A84B77}"/>
              </a:ext>
            </a:extLst>
          </p:cNvPr>
          <p:cNvPicPr>
            <a:picLocks noChangeAspect="1"/>
          </p:cNvPicPr>
          <p:nvPr/>
        </p:nvPicPr>
        <p:blipFill>
          <a:blip r:embed="rId2"/>
          <a:stretch>
            <a:fillRect/>
          </a:stretch>
        </p:blipFill>
        <p:spPr>
          <a:xfrm>
            <a:off x="271462" y="914400"/>
            <a:ext cx="11649075" cy="5029200"/>
          </a:xfrm>
          <a:prstGeom prst="rect">
            <a:avLst/>
          </a:prstGeom>
        </p:spPr>
      </p:pic>
    </p:spTree>
    <p:extLst>
      <p:ext uri="{BB962C8B-B14F-4D97-AF65-F5344CB8AC3E}">
        <p14:creationId xmlns:p14="http://schemas.microsoft.com/office/powerpoint/2010/main" val="3016818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B8C861A-AB2A-B16B-90BD-0EE9D66CF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9A7FF5-B31B-4BA9-4476-C69B3A27FC6A}"/>
              </a:ext>
            </a:extLst>
          </p:cNvPr>
          <p:cNvSpPr>
            <a:spLocks noGrp="1"/>
          </p:cNvSpPr>
          <p:nvPr>
            <p:ph type="title"/>
          </p:nvPr>
        </p:nvSpPr>
        <p:spPr>
          <a:xfrm>
            <a:off x="893064" y="72518"/>
            <a:ext cx="8297380" cy="688175"/>
          </a:xfrm>
        </p:spPr>
        <p:txBody>
          <a:bodyPr/>
          <a:lstStyle/>
          <a:p>
            <a:r>
              <a:rPr lang="en-US" dirty="0"/>
              <a:t>Findings and Visualizations</a:t>
            </a:r>
            <a:endParaRPr lang="en-ZA" dirty="0"/>
          </a:p>
        </p:txBody>
      </p:sp>
      <p:sp>
        <p:nvSpPr>
          <p:cNvPr id="3" name="Slide Number Placeholder 2">
            <a:extLst>
              <a:ext uri="{FF2B5EF4-FFF2-40B4-BE49-F238E27FC236}">
                <a16:creationId xmlns:a16="http://schemas.microsoft.com/office/drawing/2014/main" id="{4EFD909E-89DB-F7AF-87B2-B72489AB8F7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13</a:t>
            </a:fld>
            <a:endParaRPr lang="en-US" dirty="0"/>
          </a:p>
        </p:txBody>
      </p:sp>
      <p:pic>
        <p:nvPicPr>
          <p:cNvPr id="5" name="Picture 4">
            <a:extLst>
              <a:ext uri="{FF2B5EF4-FFF2-40B4-BE49-F238E27FC236}">
                <a16:creationId xmlns:a16="http://schemas.microsoft.com/office/drawing/2014/main" id="{0D426102-5413-9BCD-84A2-74500C4B20A7}"/>
              </a:ext>
            </a:extLst>
          </p:cNvPr>
          <p:cNvPicPr>
            <a:picLocks noChangeAspect="1"/>
          </p:cNvPicPr>
          <p:nvPr/>
        </p:nvPicPr>
        <p:blipFill>
          <a:blip r:embed="rId2"/>
          <a:stretch>
            <a:fillRect/>
          </a:stretch>
        </p:blipFill>
        <p:spPr>
          <a:xfrm>
            <a:off x="2076450" y="1076325"/>
            <a:ext cx="8039100" cy="4705350"/>
          </a:xfrm>
          <a:prstGeom prst="rect">
            <a:avLst/>
          </a:prstGeom>
        </p:spPr>
      </p:pic>
    </p:spTree>
    <p:extLst>
      <p:ext uri="{BB962C8B-B14F-4D97-AF65-F5344CB8AC3E}">
        <p14:creationId xmlns:p14="http://schemas.microsoft.com/office/powerpoint/2010/main" val="2971304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FAAF6A8-4D4E-0B19-9ED8-F5030B0D4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E15D2-8323-56BC-A5B7-1696B4DDD68B}"/>
              </a:ext>
            </a:extLst>
          </p:cNvPr>
          <p:cNvSpPr>
            <a:spLocks noGrp="1"/>
          </p:cNvSpPr>
          <p:nvPr>
            <p:ph type="title"/>
          </p:nvPr>
        </p:nvSpPr>
        <p:spPr>
          <a:xfrm>
            <a:off x="893064" y="72518"/>
            <a:ext cx="8297380" cy="688175"/>
          </a:xfrm>
        </p:spPr>
        <p:txBody>
          <a:bodyPr/>
          <a:lstStyle/>
          <a:p>
            <a:r>
              <a:rPr lang="en-US" dirty="0"/>
              <a:t>Findings and Visualizations</a:t>
            </a:r>
            <a:endParaRPr lang="en-ZA" dirty="0"/>
          </a:p>
        </p:txBody>
      </p:sp>
      <p:sp>
        <p:nvSpPr>
          <p:cNvPr id="3" name="Slide Number Placeholder 2">
            <a:extLst>
              <a:ext uri="{FF2B5EF4-FFF2-40B4-BE49-F238E27FC236}">
                <a16:creationId xmlns:a16="http://schemas.microsoft.com/office/drawing/2014/main" id="{556DBDB2-99B3-5485-2E4E-1EAE635227C8}"/>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pic>
        <p:nvPicPr>
          <p:cNvPr id="6" name="Picture 5">
            <a:extLst>
              <a:ext uri="{FF2B5EF4-FFF2-40B4-BE49-F238E27FC236}">
                <a16:creationId xmlns:a16="http://schemas.microsoft.com/office/drawing/2014/main" id="{7F3725F1-2F8B-0BE2-12CE-A47CC4906CAF}"/>
              </a:ext>
            </a:extLst>
          </p:cNvPr>
          <p:cNvPicPr>
            <a:picLocks noChangeAspect="1"/>
          </p:cNvPicPr>
          <p:nvPr/>
        </p:nvPicPr>
        <p:blipFill>
          <a:blip r:embed="rId2"/>
          <a:stretch>
            <a:fillRect/>
          </a:stretch>
        </p:blipFill>
        <p:spPr>
          <a:xfrm>
            <a:off x="2119312" y="1076325"/>
            <a:ext cx="7953375" cy="4705350"/>
          </a:xfrm>
          <a:prstGeom prst="rect">
            <a:avLst/>
          </a:prstGeom>
        </p:spPr>
      </p:pic>
    </p:spTree>
    <p:extLst>
      <p:ext uri="{BB962C8B-B14F-4D97-AF65-F5344CB8AC3E}">
        <p14:creationId xmlns:p14="http://schemas.microsoft.com/office/powerpoint/2010/main" val="864420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FB472B7-69C9-B21A-1F9B-FA50D544F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B2D7BA-4563-ABD4-4C24-10433DBC5CCA}"/>
              </a:ext>
            </a:extLst>
          </p:cNvPr>
          <p:cNvSpPr>
            <a:spLocks noGrp="1"/>
          </p:cNvSpPr>
          <p:nvPr>
            <p:ph type="title"/>
          </p:nvPr>
        </p:nvSpPr>
        <p:spPr>
          <a:xfrm>
            <a:off x="893064" y="72518"/>
            <a:ext cx="8297380" cy="688175"/>
          </a:xfrm>
        </p:spPr>
        <p:txBody>
          <a:bodyPr/>
          <a:lstStyle/>
          <a:p>
            <a:r>
              <a:rPr lang="en-US" dirty="0"/>
              <a:t>Findings and Visualizations</a:t>
            </a:r>
            <a:endParaRPr lang="en-ZA" dirty="0"/>
          </a:p>
        </p:txBody>
      </p:sp>
      <p:sp>
        <p:nvSpPr>
          <p:cNvPr id="3" name="Slide Number Placeholder 2">
            <a:extLst>
              <a:ext uri="{FF2B5EF4-FFF2-40B4-BE49-F238E27FC236}">
                <a16:creationId xmlns:a16="http://schemas.microsoft.com/office/drawing/2014/main" id="{3518BBA8-CE1C-D5F8-4AB0-F4AFC413CA26}"/>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15</a:t>
            </a:fld>
            <a:endParaRPr lang="en-US" dirty="0"/>
          </a:p>
        </p:txBody>
      </p:sp>
      <p:pic>
        <p:nvPicPr>
          <p:cNvPr id="8" name="Picture 7">
            <a:extLst>
              <a:ext uri="{FF2B5EF4-FFF2-40B4-BE49-F238E27FC236}">
                <a16:creationId xmlns:a16="http://schemas.microsoft.com/office/drawing/2014/main" id="{1979B674-3145-1556-202B-26F33BE9E33A}"/>
              </a:ext>
            </a:extLst>
          </p:cNvPr>
          <p:cNvPicPr>
            <a:picLocks noChangeAspect="1"/>
          </p:cNvPicPr>
          <p:nvPr/>
        </p:nvPicPr>
        <p:blipFill>
          <a:blip r:embed="rId2"/>
          <a:stretch>
            <a:fillRect/>
          </a:stretch>
        </p:blipFill>
        <p:spPr>
          <a:xfrm>
            <a:off x="543698" y="1013253"/>
            <a:ext cx="5642064" cy="5529649"/>
          </a:xfrm>
          <a:prstGeom prst="rect">
            <a:avLst/>
          </a:prstGeom>
        </p:spPr>
      </p:pic>
      <p:pic>
        <p:nvPicPr>
          <p:cNvPr id="10" name="Picture 9">
            <a:extLst>
              <a:ext uri="{FF2B5EF4-FFF2-40B4-BE49-F238E27FC236}">
                <a16:creationId xmlns:a16="http://schemas.microsoft.com/office/drawing/2014/main" id="{8E695BB2-FA80-7D4B-9D41-45CE7215FC3C}"/>
              </a:ext>
            </a:extLst>
          </p:cNvPr>
          <p:cNvPicPr>
            <a:picLocks noChangeAspect="1"/>
          </p:cNvPicPr>
          <p:nvPr/>
        </p:nvPicPr>
        <p:blipFill>
          <a:blip r:embed="rId3"/>
          <a:stretch>
            <a:fillRect/>
          </a:stretch>
        </p:blipFill>
        <p:spPr>
          <a:xfrm>
            <a:off x="6494277" y="1013253"/>
            <a:ext cx="5222125" cy="5598494"/>
          </a:xfrm>
          <a:prstGeom prst="rect">
            <a:avLst/>
          </a:prstGeom>
        </p:spPr>
      </p:pic>
    </p:spTree>
    <p:extLst>
      <p:ext uri="{BB962C8B-B14F-4D97-AF65-F5344CB8AC3E}">
        <p14:creationId xmlns:p14="http://schemas.microsoft.com/office/powerpoint/2010/main" val="3039756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0434CDE-C653-57CA-6B9D-CF488EB2E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8FDDF-6AD5-B6D7-8CAE-0B224DC81BDA}"/>
              </a:ext>
            </a:extLst>
          </p:cNvPr>
          <p:cNvSpPr>
            <a:spLocks noGrp="1"/>
          </p:cNvSpPr>
          <p:nvPr>
            <p:ph type="title"/>
          </p:nvPr>
        </p:nvSpPr>
        <p:spPr>
          <a:xfrm>
            <a:off x="893064" y="72518"/>
            <a:ext cx="8297380" cy="688175"/>
          </a:xfrm>
        </p:spPr>
        <p:txBody>
          <a:bodyPr/>
          <a:lstStyle/>
          <a:p>
            <a:r>
              <a:rPr lang="en-US" dirty="0"/>
              <a:t>Findings and Visualizations</a:t>
            </a:r>
            <a:endParaRPr lang="en-ZA" dirty="0"/>
          </a:p>
        </p:txBody>
      </p:sp>
      <p:sp>
        <p:nvSpPr>
          <p:cNvPr id="3" name="Slide Number Placeholder 2">
            <a:extLst>
              <a:ext uri="{FF2B5EF4-FFF2-40B4-BE49-F238E27FC236}">
                <a16:creationId xmlns:a16="http://schemas.microsoft.com/office/drawing/2014/main" id="{3DFC4B16-3B6C-1F45-C6D9-5AB3C7A3D4E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pic>
        <p:nvPicPr>
          <p:cNvPr id="14" name="Picture 13">
            <a:extLst>
              <a:ext uri="{FF2B5EF4-FFF2-40B4-BE49-F238E27FC236}">
                <a16:creationId xmlns:a16="http://schemas.microsoft.com/office/drawing/2014/main" id="{A0FFEB56-B67C-F055-4007-8AA233032E88}"/>
              </a:ext>
            </a:extLst>
          </p:cNvPr>
          <p:cNvPicPr>
            <a:picLocks noChangeAspect="1"/>
          </p:cNvPicPr>
          <p:nvPr/>
        </p:nvPicPr>
        <p:blipFill>
          <a:blip r:embed="rId2"/>
          <a:stretch>
            <a:fillRect/>
          </a:stretch>
        </p:blipFill>
        <p:spPr>
          <a:xfrm>
            <a:off x="6508401" y="977340"/>
            <a:ext cx="5255623" cy="5634407"/>
          </a:xfrm>
          <a:prstGeom prst="rect">
            <a:avLst/>
          </a:prstGeom>
        </p:spPr>
      </p:pic>
      <p:pic>
        <p:nvPicPr>
          <p:cNvPr id="6" name="Picture 5">
            <a:extLst>
              <a:ext uri="{FF2B5EF4-FFF2-40B4-BE49-F238E27FC236}">
                <a16:creationId xmlns:a16="http://schemas.microsoft.com/office/drawing/2014/main" id="{4A9436F3-42FB-C3F8-19DC-9818BC035248}"/>
              </a:ext>
            </a:extLst>
          </p:cNvPr>
          <p:cNvPicPr>
            <a:picLocks noChangeAspect="1"/>
          </p:cNvPicPr>
          <p:nvPr/>
        </p:nvPicPr>
        <p:blipFill>
          <a:blip r:embed="rId3"/>
          <a:stretch>
            <a:fillRect/>
          </a:stretch>
        </p:blipFill>
        <p:spPr>
          <a:xfrm>
            <a:off x="472406" y="999405"/>
            <a:ext cx="5267308" cy="5590276"/>
          </a:xfrm>
          <a:prstGeom prst="rect">
            <a:avLst/>
          </a:prstGeom>
        </p:spPr>
      </p:pic>
    </p:spTree>
    <p:extLst>
      <p:ext uri="{BB962C8B-B14F-4D97-AF65-F5344CB8AC3E}">
        <p14:creationId xmlns:p14="http://schemas.microsoft.com/office/powerpoint/2010/main" val="3722099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B6C53FD-6692-942B-FD71-F5B0FC2FE3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5ACEA-C6FD-BD82-B874-E5F6605F0028}"/>
              </a:ext>
            </a:extLst>
          </p:cNvPr>
          <p:cNvSpPr>
            <a:spLocks noGrp="1"/>
          </p:cNvSpPr>
          <p:nvPr>
            <p:ph type="title"/>
          </p:nvPr>
        </p:nvSpPr>
        <p:spPr>
          <a:xfrm>
            <a:off x="893064" y="72518"/>
            <a:ext cx="8297380" cy="688175"/>
          </a:xfrm>
        </p:spPr>
        <p:txBody>
          <a:bodyPr/>
          <a:lstStyle/>
          <a:p>
            <a:r>
              <a:rPr lang="en-US" dirty="0"/>
              <a:t>Findings and Visualizations</a:t>
            </a:r>
            <a:endParaRPr lang="en-ZA" dirty="0"/>
          </a:p>
        </p:txBody>
      </p:sp>
      <p:sp>
        <p:nvSpPr>
          <p:cNvPr id="3" name="Slide Number Placeholder 2">
            <a:extLst>
              <a:ext uri="{FF2B5EF4-FFF2-40B4-BE49-F238E27FC236}">
                <a16:creationId xmlns:a16="http://schemas.microsoft.com/office/drawing/2014/main" id="{C3EB0F6F-8BD6-EB02-A84C-2A34A64BB86C}"/>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17</a:t>
            </a:fld>
            <a:endParaRPr lang="en-US" dirty="0"/>
          </a:p>
        </p:txBody>
      </p:sp>
      <p:pic>
        <p:nvPicPr>
          <p:cNvPr id="8" name="Picture 7">
            <a:extLst>
              <a:ext uri="{FF2B5EF4-FFF2-40B4-BE49-F238E27FC236}">
                <a16:creationId xmlns:a16="http://schemas.microsoft.com/office/drawing/2014/main" id="{9C971F8C-ED1B-E0CB-F9FE-B98934144613}"/>
              </a:ext>
            </a:extLst>
          </p:cNvPr>
          <p:cNvPicPr>
            <a:picLocks noChangeAspect="1"/>
          </p:cNvPicPr>
          <p:nvPr/>
        </p:nvPicPr>
        <p:blipFill>
          <a:blip r:embed="rId2"/>
          <a:stretch>
            <a:fillRect/>
          </a:stretch>
        </p:blipFill>
        <p:spPr>
          <a:xfrm>
            <a:off x="2073068" y="987299"/>
            <a:ext cx="8045863" cy="4883401"/>
          </a:xfrm>
          <a:prstGeom prst="rect">
            <a:avLst/>
          </a:prstGeom>
        </p:spPr>
      </p:pic>
    </p:spTree>
    <p:extLst>
      <p:ext uri="{BB962C8B-B14F-4D97-AF65-F5344CB8AC3E}">
        <p14:creationId xmlns:p14="http://schemas.microsoft.com/office/powerpoint/2010/main" val="3613296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DAEE43C-B534-468C-6E32-70B01CEAE6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A6557B-9161-25F6-0E85-FDAAFFC66919}"/>
              </a:ext>
            </a:extLst>
          </p:cNvPr>
          <p:cNvSpPr>
            <a:spLocks noGrp="1"/>
          </p:cNvSpPr>
          <p:nvPr>
            <p:ph type="title"/>
          </p:nvPr>
        </p:nvSpPr>
        <p:spPr>
          <a:xfrm>
            <a:off x="893064" y="72518"/>
            <a:ext cx="8297380" cy="688175"/>
          </a:xfrm>
        </p:spPr>
        <p:txBody>
          <a:bodyPr/>
          <a:lstStyle/>
          <a:p>
            <a:r>
              <a:rPr lang="en-US" dirty="0"/>
              <a:t>Findings and Visualizations</a:t>
            </a:r>
            <a:endParaRPr lang="en-ZA" dirty="0"/>
          </a:p>
        </p:txBody>
      </p:sp>
      <p:sp>
        <p:nvSpPr>
          <p:cNvPr id="3" name="Slide Number Placeholder 2">
            <a:extLst>
              <a:ext uri="{FF2B5EF4-FFF2-40B4-BE49-F238E27FC236}">
                <a16:creationId xmlns:a16="http://schemas.microsoft.com/office/drawing/2014/main" id="{8400E3FE-14BF-8C13-68D8-86BFCBFCEA6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18</a:t>
            </a:fld>
            <a:endParaRPr lang="en-US" dirty="0"/>
          </a:p>
        </p:txBody>
      </p:sp>
      <p:pic>
        <p:nvPicPr>
          <p:cNvPr id="5" name="Picture 4">
            <a:extLst>
              <a:ext uri="{FF2B5EF4-FFF2-40B4-BE49-F238E27FC236}">
                <a16:creationId xmlns:a16="http://schemas.microsoft.com/office/drawing/2014/main" id="{CE80FE76-D8F1-7BA1-270A-FB62FB4D5FFC}"/>
              </a:ext>
            </a:extLst>
          </p:cNvPr>
          <p:cNvPicPr>
            <a:picLocks noChangeAspect="1"/>
          </p:cNvPicPr>
          <p:nvPr/>
        </p:nvPicPr>
        <p:blipFill>
          <a:blip r:embed="rId2"/>
          <a:stretch>
            <a:fillRect/>
          </a:stretch>
        </p:blipFill>
        <p:spPr>
          <a:xfrm>
            <a:off x="2082593" y="1028576"/>
            <a:ext cx="8026813" cy="4800847"/>
          </a:xfrm>
          <a:prstGeom prst="rect">
            <a:avLst/>
          </a:prstGeom>
        </p:spPr>
      </p:pic>
    </p:spTree>
    <p:extLst>
      <p:ext uri="{BB962C8B-B14F-4D97-AF65-F5344CB8AC3E}">
        <p14:creationId xmlns:p14="http://schemas.microsoft.com/office/powerpoint/2010/main" val="585003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45725-133A-3A7D-BAC7-59392AB559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644F54-E0E6-031A-D795-3049FCD78FFD}"/>
              </a:ext>
            </a:extLst>
          </p:cNvPr>
          <p:cNvSpPr>
            <a:spLocks noGrp="1"/>
          </p:cNvSpPr>
          <p:nvPr>
            <p:ph type="title"/>
          </p:nvPr>
        </p:nvSpPr>
        <p:spPr>
          <a:xfrm>
            <a:off x="893064" y="72518"/>
            <a:ext cx="8297380" cy="1326514"/>
          </a:xfrm>
        </p:spPr>
        <p:txBody>
          <a:bodyPr/>
          <a:lstStyle/>
          <a:p>
            <a:r>
              <a:rPr lang="en-US" dirty="0"/>
              <a:t>Future Direction</a:t>
            </a:r>
            <a:endParaRPr lang="en-ZA" dirty="0"/>
          </a:p>
        </p:txBody>
      </p:sp>
      <p:sp>
        <p:nvSpPr>
          <p:cNvPr id="4" name="Text Placeholder 3">
            <a:extLst>
              <a:ext uri="{FF2B5EF4-FFF2-40B4-BE49-F238E27FC236}">
                <a16:creationId xmlns:a16="http://schemas.microsoft.com/office/drawing/2014/main" id="{C4AC2C8E-3A8C-2245-A052-1F0BEA53B61B}"/>
              </a:ext>
            </a:extLst>
          </p:cNvPr>
          <p:cNvSpPr>
            <a:spLocks noGrp="1"/>
          </p:cNvSpPr>
          <p:nvPr>
            <p:ph type="body" sz="quarter" idx="13"/>
          </p:nvPr>
        </p:nvSpPr>
        <p:spPr>
          <a:xfrm>
            <a:off x="865631" y="1890585"/>
            <a:ext cx="8324089" cy="4664674"/>
          </a:xfrm>
        </p:spPr>
        <p:txBody>
          <a:bodyPr>
            <a:normAutofit fontScale="77500" lnSpcReduction="20000"/>
          </a:bodyPr>
          <a:lstStyle/>
          <a:p>
            <a:r>
              <a:rPr lang="en-US" dirty="0"/>
              <a:t>Bring in a more sophisticated flood model</a:t>
            </a:r>
          </a:p>
          <a:p>
            <a:pPr lvl="1"/>
            <a:r>
              <a:rPr lang="en-US" dirty="0"/>
              <a:t>Options such as various rain severities, or even NYC labeled flood events based on vulnerability (</a:t>
            </a:r>
            <a:r>
              <a:rPr lang="en-US" dirty="0">
                <a:hlinkClick r:id="rId2"/>
              </a:rPr>
              <a:t>New York City's Flood Vulnerability Index | NYC Open Data</a:t>
            </a:r>
            <a:r>
              <a:rPr lang="en-US" dirty="0"/>
              <a:t>)</a:t>
            </a:r>
          </a:p>
          <a:p>
            <a:r>
              <a:rPr lang="en-US" dirty="0"/>
              <a:t>Zoning and other government filings to create new structures</a:t>
            </a:r>
          </a:p>
          <a:p>
            <a:pPr lvl="1"/>
            <a:r>
              <a:rPr lang="en-US" dirty="0"/>
              <a:t>Regular updates with new construction, could be used to alert an insurance company of new major construction in an area they want to sell policies to</a:t>
            </a:r>
          </a:p>
          <a:p>
            <a:r>
              <a:rPr lang="en-US" dirty="0"/>
              <a:t>Effect of rising sea levels over time</a:t>
            </a:r>
          </a:p>
          <a:p>
            <a:pPr lvl="1"/>
            <a:r>
              <a:rPr lang="en-US" dirty="0"/>
              <a:t>If an entity wants to loosen their hold on the long term </a:t>
            </a:r>
            <a:r>
              <a:rPr lang="en-US" dirty="0" err="1"/>
              <a:t>realestate</a:t>
            </a:r>
            <a:r>
              <a:rPr lang="en-US" dirty="0"/>
              <a:t> market in NYC to free up capital, areas likely to experience flooding by 2040 might be ideal</a:t>
            </a:r>
          </a:p>
          <a:p>
            <a:r>
              <a:rPr lang="en-US" dirty="0"/>
              <a:t>Utilizing </a:t>
            </a:r>
            <a:r>
              <a:rPr lang="en-US" dirty="0" err="1"/>
              <a:t>PMTiles</a:t>
            </a:r>
            <a:r>
              <a:rPr lang="en-US" dirty="0"/>
              <a:t> files to overlay various polygonal shapes and create a more interactive dashboard type feel by tying in HTML</a:t>
            </a:r>
          </a:p>
        </p:txBody>
      </p:sp>
      <p:sp>
        <p:nvSpPr>
          <p:cNvPr id="3" name="Slide Number Placeholder 2">
            <a:extLst>
              <a:ext uri="{FF2B5EF4-FFF2-40B4-BE49-F238E27FC236}">
                <a16:creationId xmlns:a16="http://schemas.microsoft.com/office/drawing/2014/main" id="{E34F53D9-BA51-DF4C-D007-EC0B8A3DFB7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082885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Agenda </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40"/>
            <a:ext cx="8324089" cy="3493008"/>
          </a:xfrm>
        </p:spPr>
        <p:txBody>
          <a:bodyPr/>
          <a:lstStyle/>
          <a:p>
            <a:r>
              <a:rPr lang="en-US" dirty="0"/>
              <a:t>Introduction &amp; Goals</a:t>
            </a:r>
          </a:p>
          <a:p>
            <a:r>
              <a:rPr lang="en-US" dirty="0"/>
              <a:t>Engaging the data – discoveries and hiccups</a:t>
            </a:r>
          </a:p>
          <a:p>
            <a:r>
              <a:rPr lang="en-US" dirty="0"/>
              <a:t>Enriching the Data</a:t>
            </a:r>
          </a:p>
          <a:p>
            <a:r>
              <a:rPr lang="en-US" dirty="0"/>
              <a:t>Findings and Visualizations</a:t>
            </a:r>
          </a:p>
          <a:p>
            <a:r>
              <a:rPr lang="en-US" dirty="0"/>
              <a:t>Future Expansions and Adding Value</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BD77D-345F-F8F6-D6DC-2AABC96D8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04B2B-C8DD-FB1F-E9A2-E48E62841CA9}"/>
              </a:ext>
            </a:extLst>
          </p:cNvPr>
          <p:cNvSpPr>
            <a:spLocks noGrp="1"/>
          </p:cNvSpPr>
          <p:nvPr>
            <p:ph type="title"/>
          </p:nvPr>
        </p:nvSpPr>
        <p:spPr>
          <a:xfrm>
            <a:off x="893064" y="72518"/>
            <a:ext cx="8297380" cy="1326514"/>
          </a:xfrm>
        </p:spPr>
        <p:txBody>
          <a:bodyPr/>
          <a:lstStyle/>
          <a:p>
            <a:r>
              <a:rPr lang="en-US" dirty="0"/>
              <a:t>Sources and Links</a:t>
            </a:r>
            <a:endParaRPr lang="en-ZA" dirty="0"/>
          </a:p>
        </p:txBody>
      </p:sp>
      <p:sp>
        <p:nvSpPr>
          <p:cNvPr id="4" name="Text Placeholder 3">
            <a:extLst>
              <a:ext uri="{FF2B5EF4-FFF2-40B4-BE49-F238E27FC236}">
                <a16:creationId xmlns:a16="http://schemas.microsoft.com/office/drawing/2014/main" id="{9BC48CFD-12CB-5489-9B64-73EF975DB8EB}"/>
              </a:ext>
            </a:extLst>
          </p:cNvPr>
          <p:cNvSpPr>
            <a:spLocks noGrp="1"/>
          </p:cNvSpPr>
          <p:nvPr>
            <p:ph type="body" sz="quarter" idx="13"/>
          </p:nvPr>
        </p:nvSpPr>
        <p:spPr>
          <a:xfrm>
            <a:off x="865631" y="2072640"/>
            <a:ext cx="8324089" cy="3493008"/>
          </a:xfrm>
        </p:spPr>
        <p:txBody>
          <a:bodyPr>
            <a:normAutofit/>
          </a:bodyPr>
          <a:lstStyle/>
          <a:p>
            <a:r>
              <a:rPr lang="en-US" dirty="0">
                <a:hlinkClick r:id="rId2"/>
              </a:rPr>
              <a:t>Building Footprints (Map) | NYC Open Data</a:t>
            </a:r>
            <a:endParaRPr lang="en-US" dirty="0"/>
          </a:p>
          <a:p>
            <a:r>
              <a:rPr lang="en-US" dirty="0">
                <a:hlinkClick r:id="rId3"/>
              </a:rPr>
              <a:t>2020 Neighborhood Tabulation Areas (NTAs) | NYC Open Data</a:t>
            </a:r>
            <a:endParaRPr lang="en-US" dirty="0"/>
          </a:p>
          <a:p>
            <a:r>
              <a:rPr lang="en-US" dirty="0">
                <a:hlinkClick r:id="rId4"/>
              </a:rPr>
              <a:t>NYC Stormwater Flood Maps | NYC Open Data</a:t>
            </a:r>
            <a:endParaRPr lang="en-US" dirty="0"/>
          </a:p>
          <a:p>
            <a:r>
              <a:rPr lang="en-US" dirty="0">
                <a:hlinkClick r:id="rId5"/>
              </a:rPr>
              <a:t>www.powervisualize.com</a:t>
            </a:r>
            <a:endParaRPr lang="en-US" dirty="0"/>
          </a:p>
          <a:p>
            <a:r>
              <a:rPr lang="en-US" dirty="0">
                <a:hlinkClick r:id="rId6"/>
              </a:rPr>
              <a:t>rowens2025</a:t>
            </a:r>
            <a:endParaRPr lang="en-US" dirty="0"/>
          </a:p>
        </p:txBody>
      </p:sp>
      <p:sp>
        <p:nvSpPr>
          <p:cNvPr id="3" name="Slide Number Placeholder 2">
            <a:extLst>
              <a:ext uri="{FF2B5EF4-FFF2-40B4-BE49-F238E27FC236}">
                <a16:creationId xmlns:a16="http://schemas.microsoft.com/office/drawing/2014/main" id="{2390EAF5-6491-1F37-2A48-07C1235799E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2894080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911353" y="4006024"/>
            <a:ext cx="5794248" cy="2346960"/>
          </a:xfrm>
        </p:spPr>
        <p:txBody>
          <a:bodyPr/>
          <a:lstStyle/>
          <a:p>
            <a:r>
              <a:rPr lang="en-US" dirty="0"/>
              <a:t>Ryan Owens</a:t>
            </a:r>
          </a:p>
        </p:txBody>
      </p:sp>
    </p:spTree>
    <p:extLst>
      <p:ext uri="{BB962C8B-B14F-4D97-AF65-F5344CB8AC3E}">
        <p14:creationId xmlns:p14="http://schemas.microsoft.com/office/powerpoint/2010/main" val="349306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dirty="0"/>
              <a:t>Introduction and Goals</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2072640"/>
            <a:ext cx="8324089" cy="3493008"/>
          </a:xfrm>
        </p:spPr>
        <p:txBody>
          <a:bodyPr>
            <a:normAutofit fontScale="85000" lnSpcReduction="10000"/>
          </a:bodyPr>
          <a:lstStyle/>
          <a:p>
            <a:r>
              <a:rPr lang="en-US" dirty="0"/>
              <a:t>Leveraging NYC’s aerial planimetric basemap program to map construction across the city</a:t>
            </a:r>
          </a:p>
          <a:p>
            <a:r>
              <a:rPr lang="en-US" dirty="0"/>
              <a:t>Tying in the flood map zones for areas modeled for risk at present day in NYC</a:t>
            </a:r>
          </a:p>
          <a:p>
            <a:r>
              <a:rPr lang="en-US" dirty="0"/>
              <a:t>Mapping buildings and flood zones to neighborhoods for aggregation purposes</a:t>
            </a:r>
          </a:p>
          <a:p>
            <a:r>
              <a:rPr lang="en-US" dirty="0"/>
              <a:t>Key Metrics to Determine</a:t>
            </a:r>
          </a:p>
          <a:p>
            <a:pPr lvl="1"/>
            <a:r>
              <a:rPr lang="en-US" dirty="0"/>
              <a:t>Construction Density</a:t>
            </a:r>
          </a:p>
          <a:p>
            <a:pPr lvl="1"/>
            <a:r>
              <a:rPr lang="en-US" dirty="0"/>
              <a:t>Flood Exposure</a:t>
            </a:r>
          </a:p>
          <a:p>
            <a:pPr lvl="1"/>
            <a:r>
              <a:rPr lang="en-US" dirty="0"/>
              <a:t>Risk Concentration</a:t>
            </a:r>
          </a:p>
          <a:p>
            <a:endParaRPr lang="en-US"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09900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911BB-06D7-9FD0-542C-D2E662F44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86676-6119-CD1C-F06C-BA5FB8D8E8F0}"/>
              </a:ext>
            </a:extLst>
          </p:cNvPr>
          <p:cNvSpPr>
            <a:spLocks noGrp="1"/>
          </p:cNvSpPr>
          <p:nvPr>
            <p:ph type="title"/>
          </p:nvPr>
        </p:nvSpPr>
        <p:spPr>
          <a:xfrm>
            <a:off x="893064" y="72518"/>
            <a:ext cx="9227120" cy="1326514"/>
          </a:xfrm>
        </p:spPr>
        <p:txBody>
          <a:bodyPr/>
          <a:lstStyle/>
          <a:p>
            <a:r>
              <a:rPr lang="en-US" dirty="0"/>
              <a:t>Engaging the Data – Hiccups and Learning</a:t>
            </a:r>
            <a:endParaRPr lang="en-ZA" dirty="0"/>
          </a:p>
        </p:txBody>
      </p:sp>
      <p:sp>
        <p:nvSpPr>
          <p:cNvPr id="4" name="Text Placeholder 3">
            <a:extLst>
              <a:ext uri="{FF2B5EF4-FFF2-40B4-BE49-F238E27FC236}">
                <a16:creationId xmlns:a16="http://schemas.microsoft.com/office/drawing/2014/main" id="{C4297243-0C94-47BB-4D72-1A0F2FC2F669}"/>
              </a:ext>
            </a:extLst>
          </p:cNvPr>
          <p:cNvSpPr>
            <a:spLocks noGrp="1"/>
          </p:cNvSpPr>
          <p:nvPr>
            <p:ph type="body" sz="quarter" idx="13"/>
          </p:nvPr>
        </p:nvSpPr>
        <p:spPr>
          <a:xfrm>
            <a:off x="228600" y="1488989"/>
            <a:ext cx="5415399" cy="4948881"/>
          </a:xfrm>
        </p:spPr>
        <p:txBody>
          <a:bodyPr>
            <a:normAutofit/>
          </a:bodyPr>
          <a:lstStyle/>
          <a:p>
            <a:r>
              <a:rPr lang="en-US" dirty="0"/>
              <a:t>Coordinate Reference System (CRS)</a:t>
            </a:r>
          </a:p>
          <a:p>
            <a:pPr lvl="1"/>
            <a:r>
              <a:rPr lang="en-US" dirty="0"/>
              <a:t>Some of the geospatial datasets were in ESPG 4326 which is a global latitudinal/longitudinal CRS and most common in world</a:t>
            </a:r>
          </a:p>
          <a:p>
            <a:pPr lvl="2"/>
            <a:r>
              <a:rPr lang="en-US" dirty="0"/>
              <a:t>Note the e-08 </a:t>
            </a:r>
            <a:r>
              <a:rPr lang="en-US" dirty="0" err="1"/>
              <a:t>etc</a:t>
            </a:r>
            <a:r>
              <a:rPr lang="en-US" dirty="0"/>
              <a:t> tiny measurements in degrees</a:t>
            </a:r>
          </a:p>
          <a:p>
            <a:pPr lvl="1"/>
            <a:r>
              <a:rPr lang="en-US" dirty="0"/>
              <a:t>EPSG 2263 is specific to New York and allows for area computation</a:t>
            </a:r>
          </a:p>
          <a:p>
            <a:pPr lvl="2"/>
            <a:r>
              <a:rPr lang="en-US" dirty="0"/>
              <a:t>“Flat” and feet-based, allows for density, length, area, etc.</a:t>
            </a:r>
          </a:p>
          <a:p>
            <a:pPr lvl="1"/>
            <a:r>
              <a:rPr lang="en-US" dirty="0"/>
              <a:t>CRS should always be a first step in checking a geospatial dataset</a:t>
            </a:r>
          </a:p>
          <a:p>
            <a:pPr lvl="1"/>
            <a:endParaRPr lang="en-US" dirty="0"/>
          </a:p>
          <a:p>
            <a:pPr lvl="1"/>
            <a:endParaRPr lang="en-US" dirty="0"/>
          </a:p>
          <a:p>
            <a:endParaRPr lang="en-US" dirty="0"/>
          </a:p>
        </p:txBody>
      </p:sp>
      <p:sp>
        <p:nvSpPr>
          <p:cNvPr id="3" name="Slide Number Placeholder 2">
            <a:extLst>
              <a:ext uri="{FF2B5EF4-FFF2-40B4-BE49-F238E27FC236}">
                <a16:creationId xmlns:a16="http://schemas.microsoft.com/office/drawing/2014/main" id="{48C12D5F-324C-8D29-2BA5-7A1DFECF757A}"/>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pic>
        <p:nvPicPr>
          <p:cNvPr id="11" name="Picture 10">
            <a:extLst>
              <a:ext uri="{FF2B5EF4-FFF2-40B4-BE49-F238E27FC236}">
                <a16:creationId xmlns:a16="http://schemas.microsoft.com/office/drawing/2014/main" id="{102FB605-0352-601A-7066-B0553A3692F9}"/>
              </a:ext>
            </a:extLst>
          </p:cNvPr>
          <p:cNvPicPr>
            <a:picLocks noChangeAspect="1"/>
          </p:cNvPicPr>
          <p:nvPr/>
        </p:nvPicPr>
        <p:blipFill>
          <a:blip r:embed="rId3"/>
          <a:stretch>
            <a:fillRect/>
          </a:stretch>
        </p:blipFill>
        <p:spPr>
          <a:xfrm>
            <a:off x="6279858" y="1610884"/>
            <a:ext cx="5683542" cy="4635738"/>
          </a:xfrm>
          <a:prstGeom prst="rect">
            <a:avLst/>
          </a:prstGeom>
        </p:spPr>
      </p:pic>
    </p:spTree>
    <p:extLst>
      <p:ext uri="{BB962C8B-B14F-4D97-AF65-F5344CB8AC3E}">
        <p14:creationId xmlns:p14="http://schemas.microsoft.com/office/powerpoint/2010/main" val="4145339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D61BD-AD70-468E-3380-755581A9E8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801E04-DC52-7F30-7382-CC9D06765D62}"/>
              </a:ext>
            </a:extLst>
          </p:cNvPr>
          <p:cNvSpPr>
            <a:spLocks noGrp="1"/>
          </p:cNvSpPr>
          <p:nvPr>
            <p:ph type="title"/>
          </p:nvPr>
        </p:nvSpPr>
        <p:spPr>
          <a:xfrm>
            <a:off x="893064" y="72518"/>
            <a:ext cx="8297380" cy="1326514"/>
          </a:xfrm>
        </p:spPr>
        <p:txBody>
          <a:bodyPr/>
          <a:lstStyle/>
          <a:p>
            <a:r>
              <a:rPr lang="en-US" dirty="0"/>
              <a:t>Engaging the Data – Hiccups to pivot</a:t>
            </a:r>
            <a:endParaRPr lang="en-ZA" dirty="0"/>
          </a:p>
        </p:txBody>
      </p:sp>
      <p:sp>
        <p:nvSpPr>
          <p:cNvPr id="4" name="Text Placeholder 3">
            <a:extLst>
              <a:ext uri="{FF2B5EF4-FFF2-40B4-BE49-F238E27FC236}">
                <a16:creationId xmlns:a16="http://schemas.microsoft.com/office/drawing/2014/main" id="{319AF9A3-A154-F7B1-0C34-B2EEA72501B8}"/>
              </a:ext>
            </a:extLst>
          </p:cNvPr>
          <p:cNvSpPr>
            <a:spLocks noGrp="1"/>
          </p:cNvSpPr>
          <p:nvPr>
            <p:ph type="body" sz="quarter" idx="13"/>
          </p:nvPr>
        </p:nvSpPr>
        <p:spPr>
          <a:xfrm>
            <a:off x="865631" y="1488989"/>
            <a:ext cx="8324089" cy="5233087"/>
          </a:xfrm>
        </p:spPr>
        <p:txBody>
          <a:bodyPr>
            <a:normAutofit/>
          </a:bodyPr>
          <a:lstStyle/>
          <a:p>
            <a:r>
              <a:rPr lang="en-US" dirty="0"/>
              <a:t>Initial goal was to loop in historical data, but re-naming of NYC’s Neighborhood Tabulation Areas (NTAs) codes made this difficult, the data does exist without a request process from NYC.gov</a:t>
            </a:r>
          </a:p>
          <a:p>
            <a:r>
              <a:rPr lang="en-US" dirty="0"/>
              <a:t>Upon further exploration other sources of data only yielded the historical decommissioning of buildings, the goal to highlight ‘recent areas of interest’ would need to be left out</a:t>
            </a:r>
          </a:p>
          <a:p>
            <a:r>
              <a:rPr lang="en-US" dirty="0"/>
              <a:t>Construction Year column allowed for a decent pivot so that we could at least highlight this in some cases</a:t>
            </a:r>
          </a:p>
          <a:p>
            <a:r>
              <a:rPr lang="en-US" dirty="0"/>
              <a:t>Combining all 3 datasets required finesse</a:t>
            </a:r>
          </a:p>
          <a:p>
            <a:pPr lvl="1"/>
            <a:r>
              <a:rPr lang="en-US" dirty="0"/>
              <a:t>Taking the centroid of the polygon shapes of building and joining them to polygon shapes of NTAs allowed us to state where these buildings belonged</a:t>
            </a:r>
          </a:p>
          <a:p>
            <a:pPr lvl="1"/>
            <a:r>
              <a:rPr lang="en-US" dirty="0"/>
              <a:t>Flood zones followed a similar process</a:t>
            </a:r>
          </a:p>
          <a:p>
            <a:pPr lvl="1"/>
            <a:endParaRPr lang="en-US" dirty="0"/>
          </a:p>
          <a:p>
            <a:endParaRPr lang="en-US" dirty="0"/>
          </a:p>
        </p:txBody>
      </p:sp>
      <p:sp>
        <p:nvSpPr>
          <p:cNvPr id="3" name="Slide Number Placeholder 2">
            <a:extLst>
              <a:ext uri="{FF2B5EF4-FFF2-40B4-BE49-F238E27FC236}">
                <a16:creationId xmlns:a16="http://schemas.microsoft.com/office/drawing/2014/main" id="{D60AE009-B53C-BC24-C731-298C13EC0912}"/>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4075326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CE452-2538-52DE-EC42-E6F77677F6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13B3CC-33E3-1DA1-FD19-D0EE22E9BDE3}"/>
              </a:ext>
            </a:extLst>
          </p:cNvPr>
          <p:cNvSpPr>
            <a:spLocks noGrp="1"/>
          </p:cNvSpPr>
          <p:nvPr>
            <p:ph type="title"/>
          </p:nvPr>
        </p:nvSpPr>
        <p:spPr>
          <a:xfrm>
            <a:off x="893064" y="72518"/>
            <a:ext cx="8297380" cy="1326514"/>
          </a:xfrm>
        </p:spPr>
        <p:txBody>
          <a:bodyPr/>
          <a:lstStyle/>
          <a:p>
            <a:r>
              <a:rPr lang="en-US" dirty="0"/>
              <a:t>Engaging the Data</a:t>
            </a:r>
            <a:endParaRPr lang="en-ZA" dirty="0"/>
          </a:p>
        </p:txBody>
      </p:sp>
      <p:sp>
        <p:nvSpPr>
          <p:cNvPr id="4" name="Text Placeholder 3">
            <a:extLst>
              <a:ext uri="{FF2B5EF4-FFF2-40B4-BE49-F238E27FC236}">
                <a16:creationId xmlns:a16="http://schemas.microsoft.com/office/drawing/2014/main" id="{4DC75A7D-5974-6C5D-E26E-2D0C96844C86}"/>
              </a:ext>
            </a:extLst>
          </p:cNvPr>
          <p:cNvSpPr>
            <a:spLocks noGrp="1"/>
          </p:cNvSpPr>
          <p:nvPr>
            <p:ph type="body" sz="quarter" idx="13"/>
          </p:nvPr>
        </p:nvSpPr>
        <p:spPr>
          <a:xfrm>
            <a:off x="228600" y="1488989"/>
            <a:ext cx="5415399" cy="4948881"/>
          </a:xfrm>
        </p:spPr>
        <p:txBody>
          <a:bodyPr>
            <a:normAutofit/>
          </a:bodyPr>
          <a:lstStyle/>
          <a:p>
            <a:r>
              <a:rPr lang="en-US" dirty="0"/>
              <a:t>Combining all 3 datasets requires finesse</a:t>
            </a:r>
          </a:p>
          <a:p>
            <a:pPr lvl="1"/>
            <a:r>
              <a:rPr lang="en-US" dirty="0"/>
              <a:t>Taking the centroid of the polygon shapes of building and joining them to polygon shapes of NTAs allowed us to state where these buildings belonged</a:t>
            </a:r>
          </a:p>
          <a:p>
            <a:pPr lvl="1"/>
            <a:r>
              <a:rPr lang="en-US" dirty="0"/>
              <a:t>Flood zones followed a similar process</a:t>
            </a:r>
          </a:p>
          <a:p>
            <a:pPr lvl="1"/>
            <a:r>
              <a:rPr lang="en-US" dirty="0"/>
              <a:t>Confirmation done to ensure joins worked</a:t>
            </a:r>
          </a:p>
          <a:p>
            <a:pPr lvl="1"/>
            <a:r>
              <a:rPr lang="en-US" dirty="0"/>
              <a:t>Processed new joined datasets into parquet files </a:t>
            </a:r>
          </a:p>
          <a:p>
            <a:pPr lvl="1"/>
            <a:endParaRPr lang="en-US" dirty="0"/>
          </a:p>
          <a:p>
            <a:pPr lvl="1"/>
            <a:endParaRPr lang="en-US" dirty="0"/>
          </a:p>
          <a:p>
            <a:endParaRPr lang="en-US" dirty="0"/>
          </a:p>
        </p:txBody>
      </p:sp>
      <p:sp>
        <p:nvSpPr>
          <p:cNvPr id="3" name="Slide Number Placeholder 2">
            <a:extLst>
              <a:ext uri="{FF2B5EF4-FFF2-40B4-BE49-F238E27FC236}">
                <a16:creationId xmlns:a16="http://schemas.microsoft.com/office/drawing/2014/main" id="{F8F0C5F7-578A-324F-2D8F-C55575569A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pic>
        <p:nvPicPr>
          <p:cNvPr id="9" name="Picture 8">
            <a:extLst>
              <a:ext uri="{FF2B5EF4-FFF2-40B4-BE49-F238E27FC236}">
                <a16:creationId xmlns:a16="http://schemas.microsoft.com/office/drawing/2014/main" id="{83CB742A-5BD7-B408-DA21-0ABCFD17D259}"/>
              </a:ext>
            </a:extLst>
          </p:cNvPr>
          <p:cNvPicPr>
            <a:picLocks noChangeAspect="1"/>
          </p:cNvPicPr>
          <p:nvPr/>
        </p:nvPicPr>
        <p:blipFill>
          <a:blip r:embed="rId3"/>
          <a:stretch>
            <a:fillRect/>
          </a:stretch>
        </p:blipFill>
        <p:spPr>
          <a:xfrm>
            <a:off x="5719126" y="1541829"/>
            <a:ext cx="6388428" cy="4083260"/>
          </a:xfrm>
          <a:prstGeom prst="rect">
            <a:avLst/>
          </a:prstGeom>
        </p:spPr>
      </p:pic>
    </p:spTree>
    <p:extLst>
      <p:ext uri="{BB962C8B-B14F-4D97-AF65-F5344CB8AC3E}">
        <p14:creationId xmlns:p14="http://schemas.microsoft.com/office/powerpoint/2010/main" val="383207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5510C-3EB6-2243-D5A7-FFAD3B063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DEED2-C566-ED31-39E8-21DEC2DBAFCA}"/>
              </a:ext>
            </a:extLst>
          </p:cNvPr>
          <p:cNvSpPr>
            <a:spLocks noGrp="1"/>
          </p:cNvSpPr>
          <p:nvPr>
            <p:ph type="title"/>
          </p:nvPr>
        </p:nvSpPr>
        <p:spPr>
          <a:xfrm>
            <a:off x="893064" y="72518"/>
            <a:ext cx="8297380" cy="1326514"/>
          </a:xfrm>
        </p:spPr>
        <p:txBody>
          <a:bodyPr/>
          <a:lstStyle/>
          <a:p>
            <a:r>
              <a:rPr lang="en-US" dirty="0"/>
              <a:t>Enriching the Data</a:t>
            </a:r>
            <a:endParaRPr lang="en-ZA" dirty="0"/>
          </a:p>
        </p:txBody>
      </p:sp>
      <p:sp>
        <p:nvSpPr>
          <p:cNvPr id="4" name="Text Placeholder 3">
            <a:extLst>
              <a:ext uri="{FF2B5EF4-FFF2-40B4-BE49-F238E27FC236}">
                <a16:creationId xmlns:a16="http://schemas.microsoft.com/office/drawing/2014/main" id="{96EAA850-72F3-85E6-199D-3841783AE340}"/>
              </a:ext>
            </a:extLst>
          </p:cNvPr>
          <p:cNvSpPr>
            <a:spLocks noGrp="1"/>
          </p:cNvSpPr>
          <p:nvPr>
            <p:ph type="body" sz="quarter" idx="13"/>
          </p:nvPr>
        </p:nvSpPr>
        <p:spPr>
          <a:xfrm>
            <a:off x="228600" y="1655805"/>
            <a:ext cx="5415399" cy="4782065"/>
          </a:xfrm>
        </p:spPr>
        <p:txBody>
          <a:bodyPr>
            <a:normAutofit/>
          </a:bodyPr>
          <a:lstStyle/>
          <a:p>
            <a:r>
              <a:rPr lang="en-US" dirty="0"/>
              <a:t>Enriched and transformed the new combined datasets by taking the area in square ft of the polygon shapes of buildings, and comparing them against the area of NTA and borough polygon sizes to create a ratio</a:t>
            </a:r>
          </a:p>
          <a:p>
            <a:r>
              <a:rPr lang="en-US" dirty="0"/>
              <a:t>Mapped in flag for </a:t>
            </a:r>
            <a:r>
              <a:rPr lang="en-US" dirty="0" err="1"/>
              <a:t>is_flooded</a:t>
            </a:r>
            <a:r>
              <a:rPr lang="en-US" dirty="0"/>
              <a:t> (during 2.1 in rain per hour) to get the total square feet of flooded zones</a:t>
            </a:r>
          </a:p>
          <a:p>
            <a:pPr lvl="1"/>
            <a:endParaRPr lang="en-US" dirty="0"/>
          </a:p>
          <a:p>
            <a:endParaRPr lang="en-US" dirty="0"/>
          </a:p>
        </p:txBody>
      </p:sp>
      <p:sp>
        <p:nvSpPr>
          <p:cNvPr id="3" name="Slide Number Placeholder 2">
            <a:extLst>
              <a:ext uri="{FF2B5EF4-FFF2-40B4-BE49-F238E27FC236}">
                <a16:creationId xmlns:a16="http://schemas.microsoft.com/office/drawing/2014/main" id="{DCEB961D-CE69-F8E3-E31D-9749202F28A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pic>
        <p:nvPicPr>
          <p:cNvPr id="7" name="Picture 6">
            <a:extLst>
              <a:ext uri="{FF2B5EF4-FFF2-40B4-BE49-F238E27FC236}">
                <a16:creationId xmlns:a16="http://schemas.microsoft.com/office/drawing/2014/main" id="{53572740-4F72-E443-BBB4-88A2125A60B2}"/>
              </a:ext>
            </a:extLst>
          </p:cNvPr>
          <p:cNvPicPr>
            <a:picLocks noChangeAspect="1"/>
          </p:cNvPicPr>
          <p:nvPr/>
        </p:nvPicPr>
        <p:blipFill>
          <a:blip r:embed="rId2"/>
          <a:stretch>
            <a:fillRect/>
          </a:stretch>
        </p:blipFill>
        <p:spPr>
          <a:xfrm>
            <a:off x="6494706" y="1777750"/>
            <a:ext cx="5193468" cy="2368672"/>
          </a:xfrm>
          <a:prstGeom prst="rect">
            <a:avLst/>
          </a:prstGeom>
        </p:spPr>
      </p:pic>
    </p:spTree>
    <p:extLst>
      <p:ext uri="{BB962C8B-B14F-4D97-AF65-F5344CB8AC3E}">
        <p14:creationId xmlns:p14="http://schemas.microsoft.com/office/powerpoint/2010/main" val="2784468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EA3C4-23D8-F8DE-871C-9F8752132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310B27-93A8-593D-9226-4662FDC8F4E2}"/>
              </a:ext>
            </a:extLst>
          </p:cNvPr>
          <p:cNvSpPr>
            <a:spLocks noGrp="1"/>
          </p:cNvSpPr>
          <p:nvPr>
            <p:ph type="title"/>
          </p:nvPr>
        </p:nvSpPr>
        <p:spPr>
          <a:xfrm>
            <a:off x="893064" y="72518"/>
            <a:ext cx="8297380" cy="1326514"/>
          </a:xfrm>
        </p:spPr>
        <p:txBody>
          <a:bodyPr/>
          <a:lstStyle/>
          <a:p>
            <a:r>
              <a:rPr lang="en-US" dirty="0"/>
              <a:t>Enriching the Data</a:t>
            </a:r>
            <a:endParaRPr lang="en-ZA" dirty="0"/>
          </a:p>
        </p:txBody>
      </p:sp>
      <p:sp>
        <p:nvSpPr>
          <p:cNvPr id="4" name="Text Placeholder 3">
            <a:extLst>
              <a:ext uri="{FF2B5EF4-FFF2-40B4-BE49-F238E27FC236}">
                <a16:creationId xmlns:a16="http://schemas.microsoft.com/office/drawing/2014/main" id="{48AF38E1-6472-7548-81BB-C9B113426EBA}"/>
              </a:ext>
            </a:extLst>
          </p:cNvPr>
          <p:cNvSpPr>
            <a:spLocks noGrp="1"/>
          </p:cNvSpPr>
          <p:nvPr>
            <p:ph type="body" sz="quarter" idx="13"/>
          </p:nvPr>
        </p:nvSpPr>
        <p:spPr>
          <a:xfrm>
            <a:off x="228601" y="1884405"/>
            <a:ext cx="4504038" cy="4553465"/>
          </a:xfrm>
        </p:spPr>
        <p:txBody>
          <a:bodyPr>
            <a:normAutofit/>
          </a:bodyPr>
          <a:lstStyle/>
          <a:p>
            <a:r>
              <a:rPr lang="en-US" dirty="0"/>
              <a:t>Created a risk score for NTA level, combining density with total area effected by floods</a:t>
            </a:r>
          </a:p>
          <a:p>
            <a:r>
              <a:rPr lang="en-US" dirty="0"/>
              <a:t>Processed new joined datasets into parquet files </a:t>
            </a:r>
          </a:p>
          <a:p>
            <a:pPr lvl="1"/>
            <a:endParaRPr lang="en-US" dirty="0"/>
          </a:p>
          <a:p>
            <a:pPr lvl="1"/>
            <a:endParaRPr lang="en-US" dirty="0"/>
          </a:p>
          <a:p>
            <a:endParaRPr lang="en-US" dirty="0"/>
          </a:p>
        </p:txBody>
      </p:sp>
      <p:sp>
        <p:nvSpPr>
          <p:cNvPr id="3" name="Slide Number Placeholder 2">
            <a:extLst>
              <a:ext uri="{FF2B5EF4-FFF2-40B4-BE49-F238E27FC236}">
                <a16:creationId xmlns:a16="http://schemas.microsoft.com/office/drawing/2014/main" id="{F7CCB21C-724F-89C8-4C86-93344B7F40C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dirty="0"/>
          </a:p>
        </p:txBody>
      </p:sp>
      <p:pic>
        <p:nvPicPr>
          <p:cNvPr id="9" name="Picture 8">
            <a:extLst>
              <a:ext uri="{FF2B5EF4-FFF2-40B4-BE49-F238E27FC236}">
                <a16:creationId xmlns:a16="http://schemas.microsoft.com/office/drawing/2014/main" id="{7CF3372D-55A3-7465-13D9-07E6AFA0B5DE}"/>
              </a:ext>
            </a:extLst>
          </p:cNvPr>
          <p:cNvPicPr>
            <a:picLocks noChangeAspect="1"/>
          </p:cNvPicPr>
          <p:nvPr/>
        </p:nvPicPr>
        <p:blipFill>
          <a:blip r:embed="rId2"/>
          <a:stretch>
            <a:fillRect/>
          </a:stretch>
        </p:blipFill>
        <p:spPr>
          <a:xfrm>
            <a:off x="5461686" y="1171272"/>
            <a:ext cx="6730314" cy="4692891"/>
          </a:xfrm>
          <a:prstGeom prst="rect">
            <a:avLst/>
          </a:prstGeom>
        </p:spPr>
      </p:pic>
    </p:spTree>
    <p:extLst>
      <p:ext uri="{BB962C8B-B14F-4D97-AF65-F5344CB8AC3E}">
        <p14:creationId xmlns:p14="http://schemas.microsoft.com/office/powerpoint/2010/main" val="1161808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17ED5-7A7D-EBAB-DB8C-13B49B3A0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E53D9-4E1A-AF07-56DD-340756B26349}"/>
              </a:ext>
            </a:extLst>
          </p:cNvPr>
          <p:cNvSpPr>
            <a:spLocks noGrp="1"/>
          </p:cNvSpPr>
          <p:nvPr>
            <p:ph type="title"/>
          </p:nvPr>
        </p:nvSpPr>
        <p:spPr>
          <a:xfrm>
            <a:off x="893064" y="72518"/>
            <a:ext cx="8297380" cy="1326514"/>
          </a:xfrm>
        </p:spPr>
        <p:txBody>
          <a:bodyPr/>
          <a:lstStyle/>
          <a:p>
            <a:r>
              <a:rPr lang="en-US" dirty="0"/>
              <a:t>Who Cares?</a:t>
            </a:r>
            <a:endParaRPr lang="en-ZA" dirty="0"/>
          </a:p>
        </p:txBody>
      </p:sp>
      <p:sp>
        <p:nvSpPr>
          <p:cNvPr id="4" name="Text Placeholder 3">
            <a:extLst>
              <a:ext uri="{FF2B5EF4-FFF2-40B4-BE49-F238E27FC236}">
                <a16:creationId xmlns:a16="http://schemas.microsoft.com/office/drawing/2014/main" id="{1A6FA3E4-2075-E398-BEB4-FFC795011426}"/>
              </a:ext>
            </a:extLst>
          </p:cNvPr>
          <p:cNvSpPr>
            <a:spLocks noGrp="1"/>
          </p:cNvSpPr>
          <p:nvPr>
            <p:ph type="body" sz="quarter" idx="13"/>
          </p:nvPr>
        </p:nvSpPr>
        <p:spPr>
          <a:xfrm>
            <a:off x="228600" y="1884405"/>
            <a:ext cx="9959545" cy="4553465"/>
          </a:xfrm>
        </p:spPr>
        <p:txBody>
          <a:bodyPr>
            <a:normAutofit/>
          </a:bodyPr>
          <a:lstStyle/>
          <a:p>
            <a:r>
              <a:rPr lang="en-US" dirty="0"/>
              <a:t>This sort of data set can peak the interests of many industries and services</a:t>
            </a:r>
          </a:p>
          <a:p>
            <a:pPr lvl="1"/>
            <a:r>
              <a:rPr lang="en-US" dirty="0"/>
              <a:t>Flood insurance companies looking to locate at risk buildings in need of policy updates</a:t>
            </a:r>
          </a:p>
          <a:p>
            <a:pPr lvl="1"/>
            <a:r>
              <a:rPr lang="en-US" dirty="0"/>
              <a:t>City government looking to target neighborhoods that require updates to their flood defense systems</a:t>
            </a:r>
          </a:p>
          <a:p>
            <a:pPr lvl="1"/>
            <a:r>
              <a:rPr lang="en-US" dirty="0"/>
              <a:t>Real estate companies looking to loop in the risk of floods and its effects on the long term of their portfolios</a:t>
            </a:r>
          </a:p>
          <a:p>
            <a:pPr lvl="1"/>
            <a:endParaRPr lang="en-US" dirty="0"/>
          </a:p>
          <a:p>
            <a:pPr lvl="1"/>
            <a:endParaRPr lang="en-US" dirty="0"/>
          </a:p>
          <a:p>
            <a:endParaRPr lang="en-US" dirty="0"/>
          </a:p>
        </p:txBody>
      </p:sp>
      <p:sp>
        <p:nvSpPr>
          <p:cNvPr id="3" name="Slide Number Placeholder 2">
            <a:extLst>
              <a:ext uri="{FF2B5EF4-FFF2-40B4-BE49-F238E27FC236}">
                <a16:creationId xmlns:a16="http://schemas.microsoft.com/office/drawing/2014/main" id="{3125AEC0-8605-DD71-CB03-30075031BAB8}"/>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26501140"/>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63e42b2-2081-4be7-8392-89aa6ee57107}" enabled="1" method="Standard" siteId="{2c19dadb-11dc-4105-b3ad-cdcef824faec}" contentBits="0" removed="0"/>
</clbl:labelList>
</file>

<file path=docProps/app.xml><?xml version="1.0" encoding="utf-8"?>
<Properties xmlns="http://schemas.openxmlformats.org/officeDocument/2006/extended-properties" xmlns:vt="http://schemas.openxmlformats.org/officeDocument/2006/docPropsVTypes">
  <Template>{EC2D35D7-58B8-4075-BAB0-4C8400DBB740}TFb05bf529-a1dc-42d5-b9d6-8a1e9569dd9caf6e7d0f_win32-c3c9796a48f5</Template>
  <TotalTime>7489</TotalTime>
  <Words>931</Words>
  <Application>Microsoft Office PowerPoint</Application>
  <PresentationFormat>Widescreen</PresentationFormat>
  <Paragraphs>200</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Avenir Next LT Pro Light</vt:lpstr>
      <vt:lpstr>Calibri</vt:lpstr>
      <vt:lpstr>Posterama</vt:lpstr>
      <vt:lpstr>Segoe UI</vt:lpstr>
      <vt:lpstr>Custom</vt:lpstr>
      <vt:lpstr>NYC  FLOOD RISK Exploration in Python </vt:lpstr>
      <vt:lpstr>Agenda </vt:lpstr>
      <vt:lpstr>Introduction and Goals</vt:lpstr>
      <vt:lpstr>Engaging the Data – Hiccups and Learning</vt:lpstr>
      <vt:lpstr>Engaging the Data – Hiccups to pivot</vt:lpstr>
      <vt:lpstr>Engaging the Data</vt:lpstr>
      <vt:lpstr>Enriching the Data</vt:lpstr>
      <vt:lpstr>Enriching the Data</vt:lpstr>
      <vt:lpstr>Who Cares?</vt:lpstr>
      <vt:lpstr>Findings and Visualizations</vt:lpstr>
      <vt:lpstr>Findings and Visualizations</vt:lpstr>
      <vt:lpstr>Findings and Visualizations</vt:lpstr>
      <vt:lpstr>Findings and Visualizations</vt:lpstr>
      <vt:lpstr>Findings and Visualizations</vt:lpstr>
      <vt:lpstr>Findings and Visualizations</vt:lpstr>
      <vt:lpstr>Findings and Visualizations</vt:lpstr>
      <vt:lpstr>Findings and Visualizations</vt:lpstr>
      <vt:lpstr>Findings and Visualizations</vt:lpstr>
      <vt:lpstr>Future Direction</vt:lpstr>
      <vt:lpstr>Sources and Links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Ryan Owens</dc:creator>
  <cp:lastModifiedBy>Ryan Owens</cp:lastModifiedBy>
  <cp:revision>5</cp:revision>
  <dcterms:created xsi:type="dcterms:W3CDTF">2025-12-16T01:15:05Z</dcterms:created>
  <dcterms:modified xsi:type="dcterms:W3CDTF">2026-01-02T00:06:02Z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